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TT Norms" charset="1" panose="02000503030000020003"/>
      <p:regular r:id="rId21"/>
    </p:embeddedFont>
    <p:embeddedFont>
      <p:font typeface="TT Phobos Inline" charset="1" panose="02000503020000020004"/>
      <p:regular r:id="rId22"/>
    </p:embeddedFont>
    <p:embeddedFont>
      <p:font typeface="TT Norms Bold" charset="1" panose="02000803030000020004"/>
      <p:regular r:id="rId23"/>
    </p:embeddedFont>
    <p:embeddedFont>
      <p:font typeface="TT Phobos Bold" charset="1" panose="02000803060000020004"/>
      <p:regular r:id="rId24"/>
    </p:embeddedFont>
    <p:embeddedFont>
      <p:font typeface="Bukhari Script"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gif"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550094" y="7911947"/>
            <a:ext cx="19388189" cy="4750106"/>
          </a:xfrm>
          <a:custGeom>
            <a:avLst/>
            <a:gdLst/>
            <a:ahLst/>
            <a:cxnLst/>
            <a:rect r="r" b="b" t="t" l="l"/>
            <a:pathLst>
              <a:path h="4750106" w="19388189">
                <a:moveTo>
                  <a:pt x="0" y="0"/>
                </a:moveTo>
                <a:lnTo>
                  <a:pt x="19388188" y="0"/>
                </a:lnTo>
                <a:lnTo>
                  <a:pt x="19388188" y="4750106"/>
                </a:lnTo>
                <a:lnTo>
                  <a:pt x="0" y="4750106"/>
                </a:lnTo>
                <a:lnTo>
                  <a:pt x="0" y="0"/>
                </a:lnTo>
                <a:close/>
              </a:path>
            </a:pathLst>
          </a:custGeom>
          <a:blipFill>
            <a:blip r:embed="rId2"/>
            <a:stretch>
              <a:fillRect l="0" t="0" r="0" b="0"/>
            </a:stretch>
          </a:blipFill>
        </p:spPr>
      </p:sp>
      <p:sp>
        <p:nvSpPr>
          <p:cNvPr name="Freeform 3" id="3"/>
          <p:cNvSpPr/>
          <p:nvPr/>
        </p:nvSpPr>
        <p:spPr>
          <a:xfrm flipH="false" flipV="false" rot="0">
            <a:off x="237170" y="3370615"/>
            <a:ext cx="6750629" cy="4541332"/>
          </a:xfrm>
          <a:custGeom>
            <a:avLst/>
            <a:gdLst/>
            <a:ahLst/>
            <a:cxnLst/>
            <a:rect r="r" b="b" t="t" l="l"/>
            <a:pathLst>
              <a:path h="4541332" w="6750629">
                <a:moveTo>
                  <a:pt x="0" y="0"/>
                </a:moveTo>
                <a:lnTo>
                  <a:pt x="6750629" y="0"/>
                </a:lnTo>
                <a:lnTo>
                  <a:pt x="6750629" y="4541332"/>
                </a:lnTo>
                <a:lnTo>
                  <a:pt x="0" y="4541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903951" y="5966211"/>
            <a:ext cx="9868924" cy="1216025"/>
          </a:xfrm>
          <a:prstGeom prst="rect">
            <a:avLst/>
          </a:prstGeom>
        </p:spPr>
        <p:txBody>
          <a:bodyPr anchor="t" rtlCol="false" tIns="0" lIns="0" bIns="0" rIns="0">
            <a:spAutoFit/>
          </a:bodyPr>
          <a:lstStyle/>
          <a:p>
            <a:pPr algn="ctr">
              <a:lnSpc>
                <a:spcPts val="4900"/>
              </a:lnSpc>
            </a:pPr>
            <a:r>
              <a:rPr lang="en-US" sz="3500">
                <a:solidFill>
                  <a:srgbClr val="FFF5D6"/>
                </a:solidFill>
                <a:latin typeface="TT Norms"/>
              </a:rPr>
              <a:t>Presented by: Nur Mohammad Junayed</a:t>
            </a:r>
          </a:p>
          <a:p>
            <a:pPr algn="ctr">
              <a:lnSpc>
                <a:spcPts val="4900"/>
              </a:lnSpc>
            </a:pPr>
            <a:r>
              <a:rPr lang="en-US" sz="3500">
                <a:solidFill>
                  <a:srgbClr val="FFF5D6"/>
                </a:solidFill>
                <a:latin typeface="TT Norms"/>
              </a:rPr>
              <a:t>2023-5-60-596</a:t>
            </a:r>
          </a:p>
        </p:txBody>
      </p:sp>
      <p:sp>
        <p:nvSpPr>
          <p:cNvPr name="TextBox 5" id="5"/>
          <p:cNvSpPr txBox="true"/>
          <p:nvPr/>
        </p:nvSpPr>
        <p:spPr>
          <a:xfrm rot="0">
            <a:off x="6750629" y="2432697"/>
            <a:ext cx="11259416" cy="2012150"/>
          </a:xfrm>
          <a:prstGeom prst="rect">
            <a:avLst/>
          </a:prstGeom>
        </p:spPr>
        <p:txBody>
          <a:bodyPr anchor="t" rtlCol="false" tIns="0" lIns="0" bIns="0" rIns="0">
            <a:spAutoFit/>
          </a:bodyPr>
          <a:lstStyle/>
          <a:p>
            <a:pPr algn="ctr">
              <a:lnSpc>
                <a:spcPts val="5145"/>
              </a:lnSpc>
            </a:pPr>
            <a:r>
              <a:rPr lang="en-US" sz="6053">
                <a:solidFill>
                  <a:srgbClr val="FFF5D6"/>
                </a:solidFill>
                <a:latin typeface="TT Phobos Inline"/>
              </a:rPr>
              <a:t>HOW ACID AND BASES ARE USED IN INDUSTRIAL PROCESS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5061347" y="0"/>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0" y="7725569"/>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17266" y="457835"/>
            <a:ext cx="2895005" cy="5708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TT Norms"/>
              </a:rPr>
              <a:t>Basic Dyes:</a:t>
            </a:r>
          </a:p>
        </p:txBody>
      </p:sp>
      <p:sp>
        <p:nvSpPr>
          <p:cNvPr name="TextBox 5" id="5"/>
          <p:cNvSpPr txBox="true"/>
          <p:nvPr/>
        </p:nvSpPr>
        <p:spPr>
          <a:xfrm rot="0">
            <a:off x="1028700" y="1345405"/>
            <a:ext cx="16913730" cy="1198243"/>
          </a:xfrm>
          <a:prstGeom prst="rect">
            <a:avLst/>
          </a:prstGeom>
        </p:spPr>
        <p:txBody>
          <a:bodyPr anchor="t" rtlCol="false" tIns="0" lIns="0" bIns="0" rIns="0">
            <a:spAutoFit/>
          </a:bodyPr>
          <a:lstStyle/>
          <a:p>
            <a:pPr algn="just">
              <a:lnSpc>
                <a:spcPts val="4830"/>
              </a:lnSpc>
            </a:pPr>
            <a:r>
              <a:rPr lang="en-US" sz="3450">
                <a:solidFill>
                  <a:srgbClr val="FFFFFF"/>
                </a:solidFill>
                <a:latin typeface="TT Norms"/>
              </a:rPr>
              <a:t>Basic dyes favour a more basic environment (pH 8-10). Sodium carbonate or other bases can be used to promote dye uptake on cellulose fibres like cotton.</a:t>
            </a:r>
          </a:p>
        </p:txBody>
      </p:sp>
      <p:sp>
        <p:nvSpPr>
          <p:cNvPr name="TextBox 6" id="6"/>
          <p:cNvSpPr txBox="true"/>
          <p:nvPr/>
        </p:nvSpPr>
        <p:spPr>
          <a:xfrm rot="0">
            <a:off x="585714" y="3677602"/>
            <a:ext cx="3128070" cy="570865"/>
          </a:xfrm>
          <a:prstGeom prst="rect">
            <a:avLst/>
          </a:prstGeom>
        </p:spPr>
        <p:txBody>
          <a:bodyPr anchor="t" rtlCol="false" tIns="0" lIns="0" bIns="0" rIns="0">
            <a:spAutoFit/>
          </a:bodyPr>
          <a:lstStyle/>
          <a:p>
            <a:pPr algn="ctr">
              <a:lnSpc>
                <a:spcPts val="4759"/>
              </a:lnSpc>
            </a:pPr>
            <a:r>
              <a:rPr lang="en-US" sz="3399">
                <a:solidFill>
                  <a:srgbClr val="FFFFFF"/>
                </a:solidFill>
                <a:latin typeface="TT Norms Bold"/>
              </a:rPr>
              <a:t>Setting the Dye</a:t>
            </a:r>
          </a:p>
        </p:txBody>
      </p:sp>
      <p:sp>
        <p:nvSpPr>
          <p:cNvPr name="TextBox 7" id="7"/>
          <p:cNvSpPr txBox="true"/>
          <p:nvPr/>
        </p:nvSpPr>
        <p:spPr>
          <a:xfrm rot="0">
            <a:off x="605136" y="4819967"/>
            <a:ext cx="17337293" cy="2407036"/>
          </a:xfrm>
          <a:prstGeom prst="rect">
            <a:avLst/>
          </a:prstGeom>
        </p:spPr>
        <p:txBody>
          <a:bodyPr anchor="t" rtlCol="false" tIns="0" lIns="0" bIns="0" rIns="0">
            <a:spAutoFit/>
          </a:bodyPr>
          <a:lstStyle/>
          <a:p>
            <a:pPr algn="just">
              <a:lnSpc>
                <a:spcPts val="4836"/>
              </a:lnSpc>
            </a:pPr>
            <a:r>
              <a:rPr lang="en-US" sz="3454">
                <a:solidFill>
                  <a:srgbClr val="FFFFFF"/>
                </a:solidFill>
                <a:latin typeface="TT Norms"/>
              </a:rPr>
              <a:t>After dyeing, a setting treatment helps the dye mix better to the fabric, improving wash fastness. Depending on the dye type, acids or bases can be used in this stage. For example, a mild acid bath might be used for acid dyes on protein fibres, while a basic salt solution might be used for basic dyes on cellulosic fibres.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376484" y="1599555"/>
            <a:ext cx="9960708" cy="5070803"/>
          </a:xfrm>
          <a:custGeom>
            <a:avLst/>
            <a:gdLst/>
            <a:ahLst/>
            <a:cxnLst/>
            <a:rect r="r" b="b" t="t" l="l"/>
            <a:pathLst>
              <a:path h="5070803" w="9960708">
                <a:moveTo>
                  <a:pt x="0" y="0"/>
                </a:moveTo>
                <a:lnTo>
                  <a:pt x="9960708" y="0"/>
                </a:lnTo>
                <a:lnTo>
                  <a:pt x="9960708" y="5070804"/>
                </a:lnTo>
                <a:lnTo>
                  <a:pt x="0" y="5070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966239" y="6937059"/>
            <a:ext cx="13224415" cy="2660628"/>
          </a:xfrm>
          <a:prstGeom prst="rect">
            <a:avLst/>
          </a:prstGeom>
        </p:spPr>
        <p:txBody>
          <a:bodyPr anchor="t" rtlCol="false" tIns="0" lIns="0" bIns="0" rIns="0">
            <a:spAutoFit/>
          </a:bodyPr>
          <a:lstStyle/>
          <a:p>
            <a:pPr algn="l">
              <a:lnSpc>
                <a:spcPts val="6799"/>
              </a:lnSpc>
            </a:pPr>
            <a:r>
              <a:rPr lang="en-US" sz="7999">
                <a:solidFill>
                  <a:srgbClr val="FFFFFD"/>
                </a:solidFill>
                <a:latin typeface="TT Phobos Inline"/>
              </a:rPr>
              <a:t>ROLE OF ACID AND BASES IN CHEMICAL MANUFACTURING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5061347" y="0"/>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0" y="7725569"/>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59544" y="402948"/>
            <a:ext cx="4812116" cy="621009"/>
          </a:xfrm>
          <a:prstGeom prst="rect">
            <a:avLst/>
          </a:prstGeom>
        </p:spPr>
        <p:txBody>
          <a:bodyPr anchor="t" rtlCol="false" tIns="0" lIns="0" bIns="0" rIns="0">
            <a:spAutoFit/>
          </a:bodyPr>
          <a:lstStyle/>
          <a:p>
            <a:pPr algn="l" marL="793612" indent="-396806" lvl="1">
              <a:lnSpc>
                <a:spcPts val="5146"/>
              </a:lnSpc>
              <a:buFont typeface="Arial"/>
              <a:buChar char="•"/>
            </a:pPr>
            <a:r>
              <a:rPr lang="en-US" sz="3675">
                <a:solidFill>
                  <a:srgbClr val="FFFFFF"/>
                </a:solidFill>
                <a:latin typeface="TT Norms Bold"/>
              </a:rPr>
              <a:t>Catalysts</a:t>
            </a:r>
          </a:p>
        </p:txBody>
      </p:sp>
      <p:sp>
        <p:nvSpPr>
          <p:cNvPr name="TextBox 5" id="5"/>
          <p:cNvSpPr txBox="true"/>
          <p:nvPr/>
        </p:nvSpPr>
        <p:spPr>
          <a:xfrm rot="0">
            <a:off x="1028700" y="1223565"/>
            <a:ext cx="16932060" cy="2182671"/>
          </a:xfrm>
          <a:prstGeom prst="rect">
            <a:avLst/>
          </a:prstGeom>
        </p:spPr>
        <p:txBody>
          <a:bodyPr anchor="t" rtlCol="false" tIns="0" lIns="0" bIns="0" rIns="0">
            <a:spAutoFit/>
          </a:bodyPr>
          <a:lstStyle/>
          <a:p>
            <a:pPr algn="just">
              <a:lnSpc>
                <a:spcPts val="4396"/>
              </a:lnSpc>
            </a:pPr>
            <a:r>
              <a:rPr lang="en-US" sz="3140">
                <a:solidFill>
                  <a:srgbClr val="FFFFFF"/>
                </a:solidFill>
                <a:latin typeface="TT Norms"/>
              </a:rPr>
              <a:t>Acids and bases can act as catalysts, accelerating chemical reactions without being consumed themselves. This significantly improves production efficiency. </a:t>
            </a:r>
          </a:p>
          <a:p>
            <a:pPr algn="just">
              <a:lnSpc>
                <a:spcPts val="4396"/>
              </a:lnSpc>
            </a:pPr>
            <a:r>
              <a:rPr lang="en-US" sz="3140">
                <a:solidFill>
                  <a:srgbClr val="FFFFFF"/>
                </a:solidFill>
                <a:latin typeface="TT Norms Bold"/>
              </a:rPr>
              <a:t>Example:</a:t>
            </a:r>
            <a:r>
              <a:rPr lang="en-US" sz="3140">
                <a:solidFill>
                  <a:srgbClr val="FFFFFF"/>
                </a:solidFill>
                <a:latin typeface="TT Norms"/>
              </a:rPr>
              <a:t> Sulfuric acid is a widely used catalyst in the production of fertilisers, polymers, and many other chemicals.</a:t>
            </a:r>
          </a:p>
        </p:txBody>
      </p:sp>
      <p:sp>
        <p:nvSpPr>
          <p:cNvPr name="TextBox 6" id="6"/>
          <p:cNvSpPr txBox="true"/>
          <p:nvPr/>
        </p:nvSpPr>
        <p:spPr>
          <a:xfrm rot="0">
            <a:off x="559544" y="3777711"/>
            <a:ext cx="4812116" cy="621009"/>
          </a:xfrm>
          <a:prstGeom prst="rect">
            <a:avLst/>
          </a:prstGeom>
        </p:spPr>
        <p:txBody>
          <a:bodyPr anchor="t" rtlCol="false" tIns="0" lIns="0" bIns="0" rIns="0">
            <a:spAutoFit/>
          </a:bodyPr>
          <a:lstStyle/>
          <a:p>
            <a:pPr algn="l" marL="793612" indent="-396806" lvl="1">
              <a:lnSpc>
                <a:spcPts val="5146"/>
              </a:lnSpc>
              <a:buFont typeface="Arial"/>
              <a:buChar char="•"/>
            </a:pPr>
            <a:r>
              <a:rPr lang="en-US" sz="3675">
                <a:solidFill>
                  <a:srgbClr val="FFFFFF"/>
                </a:solidFill>
                <a:latin typeface="TT Norms Bold"/>
              </a:rPr>
              <a:t>Neutrilization</a:t>
            </a:r>
          </a:p>
        </p:txBody>
      </p:sp>
      <p:sp>
        <p:nvSpPr>
          <p:cNvPr name="TextBox 7" id="7"/>
          <p:cNvSpPr txBox="true"/>
          <p:nvPr/>
        </p:nvSpPr>
        <p:spPr>
          <a:xfrm rot="0">
            <a:off x="1028700" y="4598745"/>
            <a:ext cx="16932060" cy="2071838"/>
          </a:xfrm>
          <a:prstGeom prst="rect">
            <a:avLst/>
          </a:prstGeom>
        </p:spPr>
        <p:txBody>
          <a:bodyPr anchor="t" rtlCol="false" tIns="0" lIns="0" bIns="0" rIns="0">
            <a:spAutoFit/>
          </a:bodyPr>
          <a:lstStyle/>
          <a:p>
            <a:pPr algn="just">
              <a:lnSpc>
                <a:spcPts val="4158"/>
              </a:lnSpc>
            </a:pPr>
            <a:r>
              <a:rPr lang="en-US" sz="2970">
                <a:solidFill>
                  <a:srgbClr val="FFFFFF"/>
                </a:solidFill>
                <a:latin typeface="TT Norms"/>
              </a:rPr>
              <a:t>Acids and bases can be used to neutralize unwanted solutions or waste streams. This helps control the pH of these materials, preventing environmental harm from improper disposal. </a:t>
            </a:r>
          </a:p>
          <a:p>
            <a:pPr algn="just">
              <a:lnSpc>
                <a:spcPts val="4158"/>
              </a:lnSpc>
            </a:pPr>
            <a:r>
              <a:rPr lang="en-US" sz="2970">
                <a:solidFill>
                  <a:srgbClr val="FFFFFF"/>
                </a:solidFill>
                <a:latin typeface="TT Norms Bold"/>
              </a:rPr>
              <a:t>Example:</a:t>
            </a:r>
            <a:r>
              <a:rPr lang="en-US" sz="2970">
                <a:solidFill>
                  <a:srgbClr val="FFFFFF"/>
                </a:solidFill>
                <a:latin typeface="TT Norms"/>
              </a:rPr>
              <a:t> In some industrial processes, acidic or basic byproducts are neutralized before releasing them into the environment.</a:t>
            </a:r>
          </a:p>
        </p:txBody>
      </p:sp>
      <p:sp>
        <p:nvSpPr>
          <p:cNvPr name="TextBox 8" id="8"/>
          <p:cNvSpPr txBox="true"/>
          <p:nvPr/>
        </p:nvSpPr>
        <p:spPr>
          <a:xfrm rot="0">
            <a:off x="559544" y="7042059"/>
            <a:ext cx="4812116" cy="621009"/>
          </a:xfrm>
          <a:prstGeom prst="rect">
            <a:avLst/>
          </a:prstGeom>
        </p:spPr>
        <p:txBody>
          <a:bodyPr anchor="t" rtlCol="false" tIns="0" lIns="0" bIns="0" rIns="0">
            <a:spAutoFit/>
          </a:bodyPr>
          <a:lstStyle/>
          <a:p>
            <a:pPr algn="l" marL="793612" indent="-396806" lvl="1">
              <a:lnSpc>
                <a:spcPts val="5146"/>
              </a:lnSpc>
              <a:buFont typeface="Arial"/>
              <a:buChar char="•"/>
            </a:pPr>
            <a:r>
              <a:rPr lang="en-US" sz="3675">
                <a:solidFill>
                  <a:srgbClr val="FFFFFF"/>
                </a:solidFill>
                <a:latin typeface="TT Norms Bold"/>
              </a:rPr>
              <a:t>Reaction Medium</a:t>
            </a:r>
          </a:p>
        </p:txBody>
      </p:sp>
      <p:sp>
        <p:nvSpPr>
          <p:cNvPr name="TextBox 9" id="9"/>
          <p:cNvSpPr txBox="true"/>
          <p:nvPr/>
        </p:nvSpPr>
        <p:spPr>
          <a:xfrm rot="0">
            <a:off x="1028700" y="7822188"/>
            <a:ext cx="16932060" cy="2074780"/>
          </a:xfrm>
          <a:prstGeom prst="rect">
            <a:avLst/>
          </a:prstGeom>
        </p:spPr>
        <p:txBody>
          <a:bodyPr anchor="t" rtlCol="false" tIns="0" lIns="0" bIns="0" rIns="0">
            <a:spAutoFit/>
          </a:bodyPr>
          <a:lstStyle/>
          <a:p>
            <a:pPr algn="just">
              <a:lnSpc>
                <a:spcPts val="4162"/>
              </a:lnSpc>
            </a:pPr>
            <a:r>
              <a:rPr lang="en-US" sz="2973">
                <a:solidFill>
                  <a:srgbClr val="FFFFFF"/>
                </a:solidFill>
                <a:latin typeface="TT Norms"/>
              </a:rPr>
              <a:t>Acids and bases can serve as the reaction medium itself, creating a specific environment for the desired chemical reaction to occur. </a:t>
            </a:r>
          </a:p>
          <a:p>
            <a:pPr algn="just">
              <a:lnSpc>
                <a:spcPts val="4162"/>
              </a:lnSpc>
            </a:pPr>
            <a:r>
              <a:rPr lang="en-US" sz="2973">
                <a:solidFill>
                  <a:srgbClr val="FFFFFF"/>
                </a:solidFill>
                <a:latin typeface="TT Norms"/>
              </a:rPr>
              <a:t>E</a:t>
            </a:r>
            <a:r>
              <a:rPr lang="en-US" sz="2973">
                <a:solidFill>
                  <a:srgbClr val="FFFFFF"/>
                </a:solidFill>
                <a:latin typeface="TT Norms Bold"/>
              </a:rPr>
              <a:t>xample:</a:t>
            </a:r>
            <a:r>
              <a:rPr lang="en-US" sz="2973">
                <a:solidFill>
                  <a:srgbClr val="FFFFFF"/>
                </a:solidFill>
                <a:latin typeface="TT Norms"/>
              </a:rPr>
              <a:t> Nitric acid is used in the production of nylon, where it participates in the reaction and helps form the polymer chains.</a:t>
            </a:r>
          </a:p>
        </p:txBody>
      </p:sp>
    </p:spTree>
  </p:cSld>
  <p:clrMapOvr>
    <a:masterClrMapping/>
  </p:clrMapOvr>
  <p:transition spd="slow">
    <p:cover dir="d"/>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5061347" y="0"/>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0" y="7725569"/>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59544" y="402948"/>
            <a:ext cx="6646020" cy="621009"/>
          </a:xfrm>
          <a:prstGeom prst="rect">
            <a:avLst/>
          </a:prstGeom>
        </p:spPr>
        <p:txBody>
          <a:bodyPr anchor="t" rtlCol="false" tIns="0" lIns="0" bIns="0" rIns="0">
            <a:spAutoFit/>
          </a:bodyPr>
          <a:lstStyle/>
          <a:p>
            <a:pPr algn="l" marL="793612" indent="-396806" lvl="1">
              <a:lnSpc>
                <a:spcPts val="5146"/>
              </a:lnSpc>
              <a:buFont typeface="Arial"/>
              <a:buChar char="•"/>
            </a:pPr>
            <a:r>
              <a:rPr lang="en-US" sz="3675">
                <a:solidFill>
                  <a:srgbClr val="FFFFFF"/>
                </a:solidFill>
                <a:latin typeface="TT Norms Bold"/>
              </a:rPr>
              <a:t>Extraction and Purification</a:t>
            </a:r>
          </a:p>
        </p:txBody>
      </p:sp>
      <p:sp>
        <p:nvSpPr>
          <p:cNvPr name="TextBox 5" id="5"/>
          <p:cNvSpPr txBox="true"/>
          <p:nvPr/>
        </p:nvSpPr>
        <p:spPr>
          <a:xfrm rot="0">
            <a:off x="1028700" y="1223565"/>
            <a:ext cx="16885602" cy="2727255"/>
          </a:xfrm>
          <a:prstGeom prst="rect">
            <a:avLst/>
          </a:prstGeom>
        </p:spPr>
        <p:txBody>
          <a:bodyPr anchor="t" rtlCol="false" tIns="0" lIns="0" bIns="0" rIns="0">
            <a:spAutoFit/>
          </a:bodyPr>
          <a:lstStyle/>
          <a:p>
            <a:pPr algn="just">
              <a:lnSpc>
                <a:spcPts val="4350"/>
              </a:lnSpc>
            </a:pPr>
            <a:r>
              <a:rPr lang="en-US" sz="3107">
                <a:solidFill>
                  <a:srgbClr val="FFFFFF"/>
                </a:solidFill>
                <a:latin typeface="TT Norms"/>
              </a:rPr>
              <a:t>Acids and bases are often used to separate or purify desired products from reaction mixtures. They can selectively dissolve or precipitate target compounds based on their chemical properties. </a:t>
            </a:r>
          </a:p>
          <a:p>
            <a:pPr algn="just">
              <a:lnSpc>
                <a:spcPts val="4350"/>
              </a:lnSpc>
            </a:pPr>
            <a:r>
              <a:rPr lang="en-US" sz="3107">
                <a:solidFill>
                  <a:srgbClr val="FFFFFF"/>
                </a:solidFill>
                <a:latin typeface="TT Norms Bold"/>
              </a:rPr>
              <a:t>Example: </a:t>
            </a:r>
            <a:r>
              <a:rPr lang="en-US" sz="3107">
                <a:solidFill>
                  <a:srgbClr val="FFFFFF"/>
                </a:solidFill>
                <a:latin typeface="TT Norms"/>
              </a:rPr>
              <a:t>In the production of pharmaceuticals, acidic or basic solutions may be used to extract the drug molecule from a complex reaction mixture.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228253" y="3086100"/>
            <a:ext cx="7663264" cy="6952670"/>
          </a:xfrm>
          <a:custGeom>
            <a:avLst/>
            <a:gdLst/>
            <a:ahLst/>
            <a:cxnLst/>
            <a:rect r="r" b="b" t="t" l="l"/>
            <a:pathLst>
              <a:path h="6952670" w="7663264">
                <a:moveTo>
                  <a:pt x="0" y="0"/>
                </a:moveTo>
                <a:lnTo>
                  <a:pt x="7663263" y="0"/>
                </a:lnTo>
                <a:lnTo>
                  <a:pt x="7663263" y="6952670"/>
                </a:lnTo>
                <a:lnTo>
                  <a:pt x="0" y="6952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07251"/>
            <a:ext cx="16516547" cy="1311444"/>
          </a:xfrm>
          <a:prstGeom prst="rect">
            <a:avLst/>
          </a:prstGeom>
        </p:spPr>
        <p:txBody>
          <a:bodyPr anchor="t" rtlCol="false" tIns="0" lIns="0" bIns="0" rIns="0">
            <a:spAutoFit/>
          </a:bodyPr>
          <a:lstStyle/>
          <a:p>
            <a:pPr algn="ctr">
              <a:lnSpc>
                <a:spcPts val="9413"/>
              </a:lnSpc>
            </a:pPr>
            <a:r>
              <a:rPr lang="en-US" sz="11075">
                <a:solidFill>
                  <a:srgbClr val="FFF5D6"/>
                </a:solidFill>
                <a:latin typeface="TT Phobos Inline"/>
              </a:rPr>
              <a:t>CONCLUSION</a:t>
            </a:r>
          </a:p>
        </p:txBody>
      </p:sp>
      <p:sp>
        <p:nvSpPr>
          <p:cNvPr name="TextBox 4" id="4"/>
          <p:cNvSpPr txBox="true"/>
          <p:nvPr/>
        </p:nvSpPr>
        <p:spPr>
          <a:xfrm rot="0">
            <a:off x="9286974" y="1737360"/>
            <a:ext cx="7840398" cy="7520940"/>
          </a:xfrm>
          <a:prstGeom prst="rect">
            <a:avLst/>
          </a:prstGeom>
        </p:spPr>
        <p:txBody>
          <a:bodyPr anchor="t" rtlCol="false" tIns="0" lIns="0" bIns="0" rIns="0">
            <a:spAutoFit/>
          </a:bodyPr>
          <a:lstStyle/>
          <a:p>
            <a:pPr algn="l">
              <a:lnSpc>
                <a:spcPts val="5459"/>
              </a:lnSpc>
            </a:pPr>
          </a:p>
          <a:p>
            <a:pPr algn="l">
              <a:lnSpc>
                <a:spcPts val="5459"/>
              </a:lnSpc>
            </a:pPr>
          </a:p>
          <a:p>
            <a:pPr algn="l">
              <a:lnSpc>
                <a:spcPts val="5459"/>
              </a:lnSpc>
            </a:pPr>
            <a:r>
              <a:rPr lang="en-US" sz="3899">
                <a:solidFill>
                  <a:srgbClr val="FFF5D6"/>
                </a:solidFill>
                <a:latin typeface="TT Norms"/>
              </a:rPr>
              <a:t>It's important to note that the specific acids and bases used in these processes depend on various factors, including the type of metal, fabric, or chemical reaction involved. Safety is also paramount, as both acids and bases can be corrosive and require proper handling.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5061347" y="0"/>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0" y="7725569"/>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729755" y="1028700"/>
            <a:ext cx="10828489" cy="7329165"/>
            <a:chOff x="0" y="0"/>
            <a:chExt cx="14437985" cy="9772219"/>
          </a:xfrm>
        </p:grpSpPr>
        <p:sp>
          <p:nvSpPr>
            <p:cNvPr name="TextBox 5" id="5"/>
            <p:cNvSpPr txBox="true"/>
            <p:nvPr/>
          </p:nvSpPr>
          <p:spPr>
            <a:xfrm rot="-592460">
              <a:off x="321423" y="1551946"/>
              <a:ext cx="13634597" cy="4125035"/>
            </a:xfrm>
            <a:prstGeom prst="rect">
              <a:avLst/>
            </a:prstGeom>
          </p:spPr>
          <p:txBody>
            <a:bodyPr anchor="t" rtlCol="false" tIns="0" lIns="0" bIns="0" rIns="0">
              <a:spAutoFit/>
            </a:bodyPr>
            <a:lstStyle/>
            <a:p>
              <a:pPr algn="ctr">
                <a:lnSpc>
                  <a:spcPts val="22455"/>
                </a:lnSpc>
                <a:spcBef>
                  <a:spcPct val="0"/>
                </a:spcBef>
              </a:pPr>
              <a:r>
                <a:rPr lang="en-US" sz="22455">
                  <a:solidFill>
                    <a:srgbClr val="F6F3E4"/>
                  </a:solidFill>
                  <a:latin typeface="Bukhari Script Bold"/>
                </a:rPr>
                <a:t>Thank</a:t>
              </a:r>
            </a:p>
          </p:txBody>
        </p:sp>
        <p:sp>
          <p:nvSpPr>
            <p:cNvPr name="TextBox 6" id="6"/>
            <p:cNvSpPr txBox="true"/>
            <p:nvPr/>
          </p:nvSpPr>
          <p:spPr>
            <a:xfrm rot="-515361">
              <a:off x="1792625" y="5132967"/>
              <a:ext cx="12434519" cy="3731897"/>
            </a:xfrm>
            <a:prstGeom prst="rect">
              <a:avLst/>
            </a:prstGeom>
          </p:spPr>
          <p:txBody>
            <a:bodyPr anchor="t" rtlCol="false" tIns="0" lIns="0" bIns="0" rIns="0">
              <a:spAutoFit/>
            </a:bodyPr>
            <a:lstStyle/>
            <a:p>
              <a:pPr algn="ctr">
                <a:lnSpc>
                  <a:spcPts val="20210"/>
                </a:lnSpc>
                <a:spcBef>
                  <a:spcPct val="0"/>
                </a:spcBef>
              </a:pPr>
              <a:r>
                <a:rPr lang="en-US" sz="20210">
                  <a:solidFill>
                    <a:srgbClr val="F6F3E4"/>
                  </a:solidFill>
                  <a:latin typeface="Bukhari Script Bold"/>
                </a:rPr>
                <a:t>you!</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D6"/>
        </a:solidFill>
      </p:bgPr>
    </p:bg>
    <p:spTree>
      <p:nvGrpSpPr>
        <p:cNvPr id="1" name=""/>
        <p:cNvGrpSpPr/>
        <p:nvPr/>
      </p:nvGrpSpPr>
      <p:grpSpPr>
        <a:xfrm>
          <a:off x="0" y="0"/>
          <a:ext cx="0" cy="0"/>
          <a:chOff x="0" y="0"/>
          <a:chExt cx="0" cy="0"/>
        </a:xfrm>
      </p:grpSpPr>
      <p:sp>
        <p:nvSpPr>
          <p:cNvPr name="Freeform 2" id="2"/>
          <p:cNvSpPr/>
          <p:nvPr/>
        </p:nvSpPr>
        <p:spPr>
          <a:xfrm flipH="false" flipV="false" rot="644590">
            <a:off x="11170739" y="3757290"/>
            <a:ext cx="1262950" cy="2191238"/>
          </a:xfrm>
          <a:custGeom>
            <a:avLst/>
            <a:gdLst/>
            <a:ahLst/>
            <a:cxnLst/>
            <a:rect r="r" b="b" t="t" l="l"/>
            <a:pathLst>
              <a:path h="2191238" w="1262950">
                <a:moveTo>
                  <a:pt x="0" y="0"/>
                </a:moveTo>
                <a:lnTo>
                  <a:pt x="1262950" y="0"/>
                </a:lnTo>
                <a:lnTo>
                  <a:pt x="1262950" y="2191238"/>
                </a:lnTo>
                <a:lnTo>
                  <a:pt x="0" y="2191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1829147" y="4369246"/>
            <a:ext cx="1677790" cy="1677790"/>
          </a:xfrm>
          <a:prstGeom prst="rect">
            <a:avLst/>
          </a:prstGeom>
        </p:spPr>
      </p:pic>
      <p:sp>
        <p:nvSpPr>
          <p:cNvPr name="Freeform 4" id="4"/>
          <p:cNvSpPr/>
          <p:nvPr/>
        </p:nvSpPr>
        <p:spPr>
          <a:xfrm flipH="false" flipV="false" rot="0">
            <a:off x="1651270" y="7352990"/>
            <a:ext cx="1673589" cy="1667503"/>
          </a:xfrm>
          <a:custGeom>
            <a:avLst/>
            <a:gdLst/>
            <a:ahLst/>
            <a:cxnLst/>
            <a:rect r="r" b="b" t="t" l="l"/>
            <a:pathLst>
              <a:path h="1667503" w="1673589">
                <a:moveTo>
                  <a:pt x="0" y="0"/>
                </a:moveTo>
                <a:lnTo>
                  <a:pt x="1673589" y="0"/>
                </a:lnTo>
                <a:lnTo>
                  <a:pt x="1673589" y="1667503"/>
                </a:lnTo>
                <a:lnTo>
                  <a:pt x="0" y="16675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7565918">
            <a:off x="10593821" y="7592022"/>
            <a:ext cx="2416786" cy="1189440"/>
          </a:xfrm>
          <a:custGeom>
            <a:avLst/>
            <a:gdLst/>
            <a:ahLst/>
            <a:cxnLst/>
            <a:rect r="r" b="b" t="t" l="l"/>
            <a:pathLst>
              <a:path h="1189440" w="2416786">
                <a:moveTo>
                  <a:pt x="0" y="0"/>
                </a:moveTo>
                <a:lnTo>
                  <a:pt x="2416785" y="0"/>
                </a:lnTo>
                <a:lnTo>
                  <a:pt x="2416785" y="1189439"/>
                </a:lnTo>
                <a:lnTo>
                  <a:pt x="0" y="11894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162468" y="1709503"/>
            <a:ext cx="15963065" cy="1949279"/>
          </a:xfrm>
          <a:prstGeom prst="rect">
            <a:avLst/>
          </a:prstGeom>
        </p:spPr>
        <p:txBody>
          <a:bodyPr anchor="t" rtlCol="false" tIns="0" lIns="0" bIns="0" rIns="0">
            <a:spAutoFit/>
          </a:bodyPr>
          <a:lstStyle/>
          <a:p>
            <a:pPr algn="ctr">
              <a:lnSpc>
                <a:spcPts val="7903"/>
              </a:lnSpc>
            </a:pPr>
            <a:r>
              <a:rPr lang="en-US" sz="9298">
                <a:solidFill>
                  <a:srgbClr val="0F232D"/>
                </a:solidFill>
                <a:latin typeface="TT Phobos Inline"/>
              </a:rPr>
              <a:t>PRESENTATION OUTLINE</a:t>
            </a:r>
          </a:p>
        </p:txBody>
      </p:sp>
      <p:sp>
        <p:nvSpPr>
          <p:cNvPr name="TextBox 7" id="7"/>
          <p:cNvSpPr txBox="true"/>
          <p:nvPr/>
        </p:nvSpPr>
        <p:spPr>
          <a:xfrm rot="0">
            <a:off x="3778998" y="4876354"/>
            <a:ext cx="4889158" cy="596900"/>
          </a:xfrm>
          <a:prstGeom prst="rect">
            <a:avLst/>
          </a:prstGeom>
        </p:spPr>
        <p:txBody>
          <a:bodyPr anchor="t" rtlCol="false" tIns="0" lIns="0" bIns="0" rIns="0">
            <a:spAutoFit/>
          </a:bodyPr>
          <a:lstStyle/>
          <a:p>
            <a:pPr algn="just">
              <a:lnSpc>
                <a:spcPts val="4900"/>
              </a:lnSpc>
            </a:pPr>
            <a:r>
              <a:rPr lang="en-US" sz="3500">
                <a:solidFill>
                  <a:srgbClr val="253943"/>
                </a:solidFill>
                <a:latin typeface="TT Norms Bold"/>
              </a:rPr>
              <a:t>WHAT IS ACID BASE</a:t>
            </a:r>
          </a:p>
        </p:txBody>
      </p:sp>
      <p:sp>
        <p:nvSpPr>
          <p:cNvPr name="TextBox 8" id="8"/>
          <p:cNvSpPr txBox="true"/>
          <p:nvPr/>
        </p:nvSpPr>
        <p:spPr>
          <a:xfrm rot="0">
            <a:off x="3778998" y="7204075"/>
            <a:ext cx="3821895" cy="3082925"/>
          </a:xfrm>
          <a:prstGeom prst="rect">
            <a:avLst/>
          </a:prstGeom>
        </p:spPr>
        <p:txBody>
          <a:bodyPr anchor="t" rtlCol="false" tIns="0" lIns="0" bIns="0" rIns="0">
            <a:spAutoFit/>
          </a:bodyPr>
          <a:lstStyle/>
          <a:p>
            <a:pPr algn="l">
              <a:lnSpc>
                <a:spcPts val="4900"/>
              </a:lnSpc>
            </a:pPr>
            <a:r>
              <a:rPr lang="en-US" sz="3500">
                <a:solidFill>
                  <a:srgbClr val="253943"/>
                </a:solidFill>
                <a:latin typeface="TT Phobos Bold"/>
              </a:rPr>
              <a:t>ROLE OF ACID BASE IN TEXTILE DYEING</a:t>
            </a:r>
          </a:p>
          <a:p>
            <a:pPr algn="l">
              <a:lnSpc>
                <a:spcPts val="4900"/>
              </a:lnSpc>
            </a:pPr>
          </a:p>
        </p:txBody>
      </p:sp>
      <p:sp>
        <p:nvSpPr>
          <p:cNvPr name="TextBox 9" id="9"/>
          <p:cNvSpPr txBox="true"/>
          <p:nvPr/>
        </p:nvSpPr>
        <p:spPr>
          <a:xfrm rot="0">
            <a:off x="13303638" y="3982591"/>
            <a:ext cx="3821895" cy="1844675"/>
          </a:xfrm>
          <a:prstGeom prst="rect">
            <a:avLst/>
          </a:prstGeom>
        </p:spPr>
        <p:txBody>
          <a:bodyPr anchor="t" rtlCol="false" tIns="0" lIns="0" bIns="0" rIns="0">
            <a:spAutoFit/>
          </a:bodyPr>
          <a:lstStyle/>
          <a:p>
            <a:pPr algn="l">
              <a:lnSpc>
                <a:spcPts val="4900"/>
              </a:lnSpc>
            </a:pPr>
            <a:r>
              <a:rPr lang="en-US" sz="3500">
                <a:solidFill>
                  <a:srgbClr val="253943"/>
                </a:solidFill>
                <a:latin typeface="TT Phobos Bold"/>
              </a:rPr>
              <a:t>ROLE OF ACID BASE IN METAL CLEANING</a:t>
            </a:r>
          </a:p>
        </p:txBody>
      </p:sp>
      <p:sp>
        <p:nvSpPr>
          <p:cNvPr name="TextBox 10" id="10"/>
          <p:cNvSpPr txBox="true"/>
          <p:nvPr/>
        </p:nvSpPr>
        <p:spPr>
          <a:xfrm rot="0">
            <a:off x="13303638" y="6607179"/>
            <a:ext cx="3821895" cy="3082925"/>
          </a:xfrm>
          <a:prstGeom prst="rect">
            <a:avLst/>
          </a:prstGeom>
        </p:spPr>
        <p:txBody>
          <a:bodyPr anchor="t" rtlCol="false" tIns="0" lIns="0" bIns="0" rIns="0">
            <a:spAutoFit/>
          </a:bodyPr>
          <a:lstStyle/>
          <a:p>
            <a:pPr algn="l">
              <a:lnSpc>
                <a:spcPts val="4900"/>
              </a:lnSpc>
            </a:pPr>
            <a:r>
              <a:rPr lang="en-US" sz="3500">
                <a:solidFill>
                  <a:srgbClr val="253943"/>
                </a:solidFill>
                <a:latin typeface="TT Phobos Bold"/>
              </a:rPr>
              <a:t>ROLE OF ACID BASE IN CHEMICAL MANUFACTURING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58945"/>
            <a:ext cx="8212486" cy="7369109"/>
          </a:xfrm>
          <a:custGeom>
            <a:avLst/>
            <a:gdLst/>
            <a:ahLst/>
            <a:cxnLst/>
            <a:rect r="r" b="b" t="t" l="l"/>
            <a:pathLst>
              <a:path h="7369109" w="8212486">
                <a:moveTo>
                  <a:pt x="0" y="0"/>
                </a:moveTo>
                <a:lnTo>
                  <a:pt x="8212486" y="0"/>
                </a:lnTo>
                <a:lnTo>
                  <a:pt x="8212486" y="7369110"/>
                </a:lnTo>
                <a:lnTo>
                  <a:pt x="0" y="7369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102652" y="5448300"/>
            <a:ext cx="13224415" cy="2108798"/>
          </a:xfrm>
          <a:prstGeom prst="rect">
            <a:avLst/>
          </a:prstGeom>
        </p:spPr>
        <p:txBody>
          <a:bodyPr anchor="t" rtlCol="false" tIns="0" lIns="0" bIns="0" rIns="0">
            <a:spAutoFit/>
          </a:bodyPr>
          <a:lstStyle/>
          <a:p>
            <a:pPr algn="l">
              <a:lnSpc>
                <a:spcPts val="7904"/>
              </a:lnSpc>
            </a:pPr>
            <a:r>
              <a:rPr lang="en-US" sz="9299">
                <a:solidFill>
                  <a:srgbClr val="FFFFFD"/>
                </a:solidFill>
                <a:latin typeface="TT Phobos Inline"/>
              </a:rPr>
              <a:t>WHAT IS </a:t>
            </a:r>
          </a:p>
          <a:p>
            <a:pPr algn="l">
              <a:lnSpc>
                <a:spcPts val="7904"/>
              </a:lnSpc>
            </a:pPr>
            <a:r>
              <a:rPr lang="en-US" sz="9299">
                <a:solidFill>
                  <a:srgbClr val="FFFFFD"/>
                </a:solidFill>
                <a:latin typeface="TT Phobos Inline"/>
              </a:rPr>
              <a:t>ACID BASE</a:t>
            </a:r>
          </a:p>
        </p:txBody>
      </p:sp>
    </p:spTree>
  </p:cSld>
  <p:clrMapOvr>
    <a:masterClrMapping/>
  </p:clrMapOvr>
  <p:transition spd="slow">
    <p:cover di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5061347" y="0"/>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0" y="7725569"/>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92758" y="2962762"/>
            <a:ext cx="17708688" cy="4397374"/>
          </a:xfrm>
          <a:prstGeom prst="rect">
            <a:avLst/>
          </a:prstGeom>
        </p:spPr>
        <p:txBody>
          <a:bodyPr anchor="t" rtlCol="false" tIns="0" lIns="0" bIns="0" rIns="0">
            <a:spAutoFit/>
          </a:bodyPr>
          <a:lstStyle/>
          <a:p>
            <a:pPr algn="just">
              <a:lnSpc>
                <a:spcPts val="7000"/>
              </a:lnSpc>
            </a:pPr>
            <a:r>
              <a:rPr lang="en-US" sz="5000">
                <a:solidFill>
                  <a:srgbClr val="FFFFFF"/>
                </a:solidFill>
                <a:latin typeface="TT Norms"/>
              </a:rPr>
              <a:t>Any substance that dissolved in water increases the</a:t>
            </a:r>
          </a:p>
          <a:p>
            <a:pPr algn="just">
              <a:lnSpc>
                <a:spcPts val="7000"/>
              </a:lnSpc>
            </a:pPr>
            <a:r>
              <a:rPr lang="en-US" sz="5000">
                <a:solidFill>
                  <a:srgbClr val="FFFFFF"/>
                </a:solidFill>
                <a:latin typeface="TT Norms"/>
              </a:rPr>
              <a:t>Concentration of hydronium ion is called Acid.</a:t>
            </a:r>
          </a:p>
          <a:p>
            <a:pPr algn="just">
              <a:lnSpc>
                <a:spcPts val="7000"/>
              </a:lnSpc>
            </a:pPr>
            <a:r>
              <a:rPr lang="en-US" sz="5000">
                <a:solidFill>
                  <a:srgbClr val="FFFFFF"/>
                </a:solidFill>
                <a:latin typeface="TT Norms"/>
              </a:rPr>
              <a:t>Thus acids are proton donors and electron acceptors.</a:t>
            </a:r>
          </a:p>
          <a:p>
            <a:pPr algn="just">
              <a:lnSpc>
                <a:spcPts val="7000"/>
              </a:lnSpc>
            </a:pPr>
          </a:p>
          <a:p>
            <a:pPr algn="just">
              <a:lnSpc>
                <a:spcPts val="7000"/>
              </a:lnSpc>
            </a:pPr>
            <a:r>
              <a:rPr lang="en-US" sz="5000">
                <a:solidFill>
                  <a:srgbClr val="FFFFFF"/>
                </a:solidFill>
                <a:latin typeface="TT Norms Bold"/>
              </a:rPr>
              <a:t>E</a:t>
            </a:r>
            <a:r>
              <a:rPr lang="en-US" sz="5000">
                <a:solidFill>
                  <a:srgbClr val="FFFFFF"/>
                </a:solidFill>
                <a:latin typeface="TT Norms Bold"/>
              </a:rPr>
              <a:t>xamples</a:t>
            </a:r>
            <a:r>
              <a:rPr lang="en-US" sz="5000">
                <a:solidFill>
                  <a:srgbClr val="FFFFFF"/>
                </a:solidFill>
                <a:latin typeface="TT Norms"/>
              </a:rPr>
              <a:t>: sulfuric acid, hydrochloric acid.</a:t>
            </a:r>
          </a:p>
        </p:txBody>
      </p:sp>
      <p:sp>
        <p:nvSpPr>
          <p:cNvPr name="TextBox 5" id="5"/>
          <p:cNvSpPr txBox="true"/>
          <p:nvPr/>
        </p:nvSpPr>
        <p:spPr>
          <a:xfrm rot="0">
            <a:off x="7364351" y="1109265"/>
            <a:ext cx="248275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TT Norms Bold"/>
              </a:rPr>
              <a:t>Acid</a:t>
            </a:r>
          </a:p>
        </p:txBody>
      </p:sp>
    </p:spTree>
  </p:cSld>
  <p:clrMapOvr>
    <a:masterClrMapping/>
  </p:clrMapOvr>
  <p:transition spd="fast">
    <p:cover dir="d"/>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5061347" y="0"/>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0" y="7725569"/>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21013" y="3005783"/>
            <a:ext cx="15645974" cy="5283200"/>
          </a:xfrm>
          <a:prstGeom prst="rect">
            <a:avLst/>
          </a:prstGeom>
        </p:spPr>
        <p:txBody>
          <a:bodyPr anchor="t" rtlCol="false" tIns="0" lIns="0" bIns="0" rIns="0">
            <a:spAutoFit/>
          </a:bodyPr>
          <a:lstStyle/>
          <a:p>
            <a:pPr algn="just">
              <a:lnSpc>
                <a:spcPts val="7000"/>
              </a:lnSpc>
            </a:pPr>
            <a:r>
              <a:rPr lang="en-US" sz="5000">
                <a:solidFill>
                  <a:srgbClr val="FFFFFF"/>
                </a:solidFill>
                <a:latin typeface="TT Norms"/>
              </a:rPr>
              <a:t>Any substance that dissolved in water increases the</a:t>
            </a:r>
          </a:p>
          <a:p>
            <a:pPr algn="just">
              <a:lnSpc>
                <a:spcPts val="7000"/>
              </a:lnSpc>
            </a:pPr>
            <a:r>
              <a:rPr lang="en-US" sz="5000">
                <a:solidFill>
                  <a:srgbClr val="FFFFFF"/>
                </a:solidFill>
                <a:latin typeface="TT Norms"/>
              </a:rPr>
              <a:t>Concentration of hydroxide ion is called Acid</a:t>
            </a:r>
          </a:p>
          <a:p>
            <a:pPr algn="just">
              <a:lnSpc>
                <a:spcPts val="7000"/>
              </a:lnSpc>
            </a:pPr>
            <a:r>
              <a:rPr lang="en-US" sz="5000">
                <a:solidFill>
                  <a:srgbClr val="FFFFFF"/>
                </a:solidFill>
                <a:latin typeface="TT Norms"/>
              </a:rPr>
              <a:t>The Bases are proton acceptors and electron donors.</a:t>
            </a:r>
          </a:p>
          <a:p>
            <a:pPr algn="just">
              <a:lnSpc>
                <a:spcPts val="7000"/>
              </a:lnSpc>
            </a:pPr>
            <a:r>
              <a:rPr lang="en-US" sz="5000">
                <a:solidFill>
                  <a:srgbClr val="FFFFFF"/>
                </a:solidFill>
                <a:latin typeface="TT Norms Bold"/>
              </a:rPr>
              <a:t>Examples</a:t>
            </a:r>
            <a:r>
              <a:rPr lang="en-US" sz="5000">
                <a:solidFill>
                  <a:srgbClr val="FFFFFF"/>
                </a:solidFill>
                <a:latin typeface="TT Norms"/>
              </a:rPr>
              <a:t>: Soap, toothpaste, bleach, cleaning agents, limewater, ammonia water, sodium</a:t>
            </a:r>
          </a:p>
          <a:p>
            <a:pPr algn="just">
              <a:lnSpc>
                <a:spcPts val="7000"/>
              </a:lnSpc>
            </a:pPr>
            <a:r>
              <a:rPr lang="en-US" sz="5000">
                <a:solidFill>
                  <a:srgbClr val="FFFFFF"/>
                </a:solidFill>
                <a:latin typeface="TT Norms"/>
              </a:rPr>
              <a:t>hydroxide.</a:t>
            </a:r>
          </a:p>
        </p:txBody>
      </p:sp>
      <p:sp>
        <p:nvSpPr>
          <p:cNvPr name="TextBox 5" id="5"/>
          <p:cNvSpPr txBox="true"/>
          <p:nvPr/>
        </p:nvSpPr>
        <p:spPr>
          <a:xfrm rot="0">
            <a:off x="7403068" y="857250"/>
            <a:ext cx="263455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TT Norms Bold"/>
              </a:rPr>
              <a:t>Base</a:t>
            </a:r>
          </a:p>
        </p:txBody>
      </p:sp>
    </p:spTree>
  </p:cSld>
  <p:clrMapOvr>
    <a:masterClrMapping/>
  </p:clrMapOvr>
  <p:transition spd="slow">
    <p:cover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464402" y="511191"/>
            <a:ext cx="7191660" cy="9264618"/>
          </a:xfrm>
          <a:custGeom>
            <a:avLst/>
            <a:gdLst/>
            <a:ahLst/>
            <a:cxnLst/>
            <a:rect r="r" b="b" t="t" l="l"/>
            <a:pathLst>
              <a:path h="9264618" w="7191660">
                <a:moveTo>
                  <a:pt x="0" y="0"/>
                </a:moveTo>
                <a:lnTo>
                  <a:pt x="7191660" y="0"/>
                </a:lnTo>
                <a:lnTo>
                  <a:pt x="7191660" y="9264618"/>
                </a:lnTo>
                <a:lnTo>
                  <a:pt x="0" y="9264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656062" y="5410200"/>
            <a:ext cx="13224415" cy="2627609"/>
          </a:xfrm>
          <a:prstGeom prst="rect">
            <a:avLst/>
          </a:prstGeom>
        </p:spPr>
        <p:txBody>
          <a:bodyPr anchor="t" rtlCol="false" tIns="0" lIns="0" bIns="0" rIns="0">
            <a:spAutoFit/>
          </a:bodyPr>
          <a:lstStyle/>
          <a:p>
            <a:pPr algn="l">
              <a:lnSpc>
                <a:spcPts val="6714"/>
              </a:lnSpc>
            </a:pPr>
            <a:r>
              <a:rPr lang="en-US" sz="7899">
                <a:solidFill>
                  <a:srgbClr val="FFFFFD"/>
                </a:solidFill>
                <a:latin typeface="TT Phobos Inline"/>
              </a:rPr>
              <a:t>ROLE OF ACID AND BASES IN METAL CLEANING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5061347" y="0"/>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0" y="7725569"/>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693038"/>
            <a:ext cx="18288000" cy="1241069"/>
          </a:xfrm>
          <a:prstGeom prst="rect">
            <a:avLst/>
          </a:prstGeom>
        </p:spPr>
        <p:txBody>
          <a:bodyPr anchor="t" rtlCol="false" tIns="0" lIns="0" bIns="0" rIns="0">
            <a:spAutoFit/>
          </a:bodyPr>
          <a:lstStyle/>
          <a:p>
            <a:pPr algn="l" marL="785662" indent="-392831" lvl="1">
              <a:lnSpc>
                <a:spcPts val="5094"/>
              </a:lnSpc>
              <a:buFont typeface="Arial"/>
              <a:buChar char="•"/>
            </a:pPr>
            <a:r>
              <a:rPr lang="en-US" sz="3639">
                <a:solidFill>
                  <a:srgbClr val="FFFFFF"/>
                </a:solidFill>
                <a:latin typeface="TT Norms"/>
              </a:rPr>
              <a:t>Acids and bases play distinct but crucial roles in metal cleaning, targeting different types of criteria:</a:t>
            </a:r>
          </a:p>
        </p:txBody>
      </p:sp>
      <p:sp>
        <p:nvSpPr>
          <p:cNvPr name="TextBox 5" id="5"/>
          <p:cNvSpPr txBox="true"/>
          <p:nvPr/>
        </p:nvSpPr>
        <p:spPr>
          <a:xfrm rot="0">
            <a:off x="200583" y="2504281"/>
            <a:ext cx="17846455" cy="3634064"/>
          </a:xfrm>
          <a:prstGeom prst="rect">
            <a:avLst/>
          </a:prstGeom>
        </p:spPr>
        <p:txBody>
          <a:bodyPr anchor="t" rtlCol="false" tIns="0" lIns="0" bIns="0" rIns="0">
            <a:spAutoFit/>
          </a:bodyPr>
          <a:lstStyle/>
          <a:p>
            <a:pPr algn="l">
              <a:lnSpc>
                <a:spcPts val="4869"/>
              </a:lnSpc>
            </a:pPr>
            <a:r>
              <a:rPr lang="en-US" sz="3478">
                <a:solidFill>
                  <a:srgbClr val="FFFFFF"/>
                </a:solidFill>
                <a:latin typeface="TT Norms Bold"/>
              </a:rPr>
              <a:t>Dissolving Metal Oxides and Rust: </a:t>
            </a:r>
          </a:p>
          <a:p>
            <a:pPr algn="just">
              <a:lnSpc>
                <a:spcPts val="4869"/>
              </a:lnSpc>
            </a:pPr>
            <a:r>
              <a:rPr lang="en-US" sz="3478">
                <a:solidFill>
                  <a:srgbClr val="FFFFFF"/>
                </a:solidFill>
                <a:latin typeface="TT Norms Bold"/>
              </a:rPr>
              <a:t>Acids</a:t>
            </a:r>
            <a:r>
              <a:rPr lang="en-US" sz="3478">
                <a:solidFill>
                  <a:srgbClr val="FFFFFF"/>
                </a:solidFill>
                <a:latin typeface="TT Norms"/>
              </a:rPr>
              <a:t>, particularly sulfuric acid, hydrochloric acid, and phosphoric acid, are highly effective in removing metal oxides and rust. These oxides form when metals react with oxygen in the environment. Acids react with the metal oxides, converting them into water-soluble salts. For example, sulfuric acid reacts with iron oxide (rust) to form ferrous sulphate, which easily dissolves in water.</a:t>
            </a:r>
          </a:p>
        </p:txBody>
      </p:sp>
      <p:sp>
        <p:nvSpPr>
          <p:cNvPr name="TextBox 6" id="6"/>
          <p:cNvSpPr txBox="true"/>
          <p:nvPr/>
        </p:nvSpPr>
        <p:spPr>
          <a:xfrm rot="0">
            <a:off x="200583" y="6758140"/>
            <a:ext cx="17846455" cy="2351012"/>
          </a:xfrm>
          <a:prstGeom prst="rect">
            <a:avLst/>
          </a:prstGeom>
        </p:spPr>
        <p:txBody>
          <a:bodyPr anchor="t" rtlCol="false" tIns="0" lIns="0" bIns="0" rIns="0">
            <a:spAutoFit/>
          </a:bodyPr>
          <a:lstStyle/>
          <a:p>
            <a:pPr algn="l">
              <a:lnSpc>
                <a:spcPts val="4721"/>
              </a:lnSpc>
            </a:pPr>
            <a:r>
              <a:rPr lang="en-US" sz="3372">
                <a:solidFill>
                  <a:srgbClr val="FFFFFF"/>
                </a:solidFill>
                <a:latin typeface="TT Norms Bold"/>
              </a:rPr>
              <a:t>Degreasing: </a:t>
            </a:r>
          </a:p>
          <a:p>
            <a:pPr algn="just">
              <a:lnSpc>
                <a:spcPts val="4721"/>
              </a:lnSpc>
            </a:pPr>
            <a:r>
              <a:rPr lang="en-US" sz="3372">
                <a:solidFill>
                  <a:srgbClr val="FFFFFF"/>
                </a:solidFill>
                <a:latin typeface="TT Norms Bold"/>
              </a:rPr>
              <a:t>B</a:t>
            </a:r>
            <a:r>
              <a:rPr lang="en-US" sz="3372">
                <a:solidFill>
                  <a:srgbClr val="FFFFFF"/>
                </a:solidFill>
                <a:latin typeface="TT Norms Bold"/>
              </a:rPr>
              <a:t>ases</a:t>
            </a:r>
            <a:r>
              <a:rPr lang="en-US" sz="3372">
                <a:solidFill>
                  <a:srgbClr val="FFFFFF"/>
                </a:solidFill>
                <a:latin typeface="TT Norms"/>
              </a:rPr>
              <a:t> like sodium hydroxide (lye) or sodium carbonate (soda ash) are excellent for removing oil, grease, and other organic contaminants from metal surfaces. These bases react with the oils and fats, breaking them down into water-soluble components that can be rinsed away.</a:t>
            </a:r>
          </a:p>
        </p:txBody>
      </p:sp>
    </p:spTree>
  </p:cSld>
  <p:clrMapOvr>
    <a:masterClrMapping/>
  </p:clrMapOvr>
  <p:transition spd="fast">
    <p:cover dir="d"/>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668784" y="1028700"/>
            <a:ext cx="6197650" cy="5079944"/>
          </a:xfrm>
          <a:custGeom>
            <a:avLst/>
            <a:gdLst/>
            <a:ahLst/>
            <a:cxnLst/>
            <a:rect r="r" b="b" t="t" l="l"/>
            <a:pathLst>
              <a:path h="5079944" w="6197650">
                <a:moveTo>
                  <a:pt x="0" y="0"/>
                </a:moveTo>
                <a:lnTo>
                  <a:pt x="6197651" y="0"/>
                </a:lnTo>
                <a:lnTo>
                  <a:pt x="6197651" y="5079944"/>
                </a:lnTo>
                <a:lnTo>
                  <a:pt x="0" y="50799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40509" y="6737685"/>
            <a:ext cx="11500707" cy="2844222"/>
          </a:xfrm>
          <a:prstGeom prst="rect">
            <a:avLst/>
          </a:prstGeom>
        </p:spPr>
        <p:txBody>
          <a:bodyPr anchor="t" rtlCol="false" tIns="0" lIns="0" bIns="0" rIns="0">
            <a:spAutoFit/>
          </a:bodyPr>
          <a:lstStyle/>
          <a:p>
            <a:pPr algn="l">
              <a:lnSpc>
                <a:spcPts val="7213"/>
              </a:lnSpc>
            </a:pPr>
            <a:r>
              <a:rPr lang="en-US" sz="8487">
                <a:solidFill>
                  <a:srgbClr val="FFFFFD"/>
                </a:solidFill>
                <a:latin typeface="TT Phobos Inline"/>
              </a:rPr>
              <a:t>ROLE OF ACID AND BASES IN TEXTILE DYEING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F232D"/>
        </a:solidFill>
      </p:bgPr>
    </p:bg>
    <p:spTree>
      <p:nvGrpSpPr>
        <p:cNvPr id="1" name=""/>
        <p:cNvGrpSpPr/>
        <p:nvPr/>
      </p:nvGrpSpPr>
      <p:grpSpPr>
        <a:xfrm>
          <a:off x="0" y="0"/>
          <a:ext cx="0" cy="0"/>
          <a:chOff x="0" y="0"/>
          <a:chExt cx="0" cy="0"/>
        </a:xfrm>
      </p:grpSpPr>
      <p:sp>
        <p:nvSpPr>
          <p:cNvPr name="Freeform 2" id="2"/>
          <p:cNvSpPr/>
          <p:nvPr/>
        </p:nvSpPr>
        <p:spPr>
          <a:xfrm flipH="false" flipV="false" rot="0">
            <a:off x="15061347" y="0"/>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0" y="7725569"/>
            <a:ext cx="3226653" cy="2561431"/>
          </a:xfrm>
          <a:custGeom>
            <a:avLst/>
            <a:gdLst/>
            <a:ahLst/>
            <a:cxnLst/>
            <a:rect r="r" b="b" t="t" l="l"/>
            <a:pathLst>
              <a:path h="2561431" w="3226653">
                <a:moveTo>
                  <a:pt x="0" y="0"/>
                </a:moveTo>
                <a:lnTo>
                  <a:pt x="3226653" y="0"/>
                </a:lnTo>
                <a:lnTo>
                  <a:pt x="3226653" y="2561431"/>
                </a:lnTo>
                <a:lnTo>
                  <a:pt x="0" y="2561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83179" y="484605"/>
            <a:ext cx="17804821" cy="1136068"/>
          </a:xfrm>
          <a:prstGeom prst="rect">
            <a:avLst/>
          </a:prstGeom>
        </p:spPr>
        <p:txBody>
          <a:bodyPr anchor="t" rtlCol="false" tIns="0" lIns="0" bIns="0" rIns="0">
            <a:spAutoFit/>
          </a:bodyPr>
          <a:lstStyle/>
          <a:p>
            <a:pPr algn="l">
              <a:lnSpc>
                <a:spcPts val="4582"/>
              </a:lnSpc>
            </a:pPr>
            <a:r>
              <a:rPr lang="en-US" sz="3272">
                <a:solidFill>
                  <a:srgbClr val="FFFFFF"/>
                </a:solidFill>
                <a:latin typeface="TT Norms"/>
              </a:rPr>
              <a:t>Acids and bases play a vital role in textile dyeing, influencing everything from fabric preparation to colour fastness. </a:t>
            </a:r>
          </a:p>
        </p:txBody>
      </p:sp>
      <p:sp>
        <p:nvSpPr>
          <p:cNvPr name="TextBox 5" id="5"/>
          <p:cNvSpPr txBox="true"/>
          <p:nvPr/>
        </p:nvSpPr>
        <p:spPr>
          <a:xfrm rot="0">
            <a:off x="483179" y="1992672"/>
            <a:ext cx="17432424" cy="2774292"/>
          </a:xfrm>
          <a:prstGeom prst="rect">
            <a:avLst/>
          </a:prstGeom>
        </p:spPr>
        <p:txBody>
          <a:bodyPr anchor="t" rtlCol="false" tIns="0" lIns="0" bIns="0" rIns="0">
            <a:spAutoFit/>
          </a:bodyPr>
          <a:lstStyle/>
          <a:p>
            <a:pPr algn="just">
              <a:lnSpc>
                <a:spcPts val="4442"/>
              </a:lnSpc>
            </a:pPr>
            <a:r>
              <a:rPr lang="en-US" sz="3172">
                <a:solidFill>
                  <a:srgbClr val="FFFFFF"/>
                </a:solidFill>
                <a:latin typeface="TT Norms Bold"/>
              </a:rPr>
              <a:t>Scouring:</a:t>
            </a:r>
          </a:p>
          <a:p>
            <a:pPr algn="just">
              <a:lnSpc>
                <a:spcPts val="4442"/>
              </a:lnSpc>
            </a:pPr>
            <a:r>
              <a:rPr lang="en-US" sz="3172">
                <a:solidFill>
                  <a:srgbClr val="FFFFFF"/>
                </a:solidFill>
                <a:latin typeface="TT Norms"/>
              </a:rPr>
              <a:t>Before applying dye, fabrics need thorough cleaning to remove natural oils, waxes, and impurities that can hinder dye uptake. </a:t>
            </a:r>
            <a:r>
              <a:rPr lang="en-US" sz="3172">
                <a:solidFill>
                  <a:srgbClr val="FFFFFF"/>
                </a:solidFill>
                <a:latin typeface="TT Norms Bold"/>
              </a:rPr>
              <a:t>Bases,</a:t>
            </a:r>
            <a:r>
              <a:rPr lang="en-US" sz="3172">
                <a:solidFill>
                  <a:srgbClr val="FFFFFF"/>
                </a:solidFill>
                <a:latin typeface="TT Norms"/>
              </a:rPr>
              <a:t> often sodium hydroxide (NaOH), are used in this process. The high pH of these solutions breaks down and convert the fatty materials to soap, allowing them to be washed away.</a:t>
            </a:r>
          </a:p>
        </p:txBody>
      </p:sp>
      <p:sp>
        <p:nvSpPr>
          <p:cNvPr name="TextBox 6" id="6"/>
          <p:cNvSpPr txBox="true"/>
          <p:nvPr/>
        </p:nvSpPr>
        <p:spPr>
          <a:xfrm rot="0">
            <a:off x="483179" y="5128914"/>
            <a:ext cx="17804821" cy="2841855"/>
          </a:xfrm>
          <a:prstGeom prst="rect">
            <a:avLst/>
          </a:prstGeom>
        </p:spPr>
        <p:txBody>
          <a:bodyPr anchor="t" rtlCol="false" tIns="0" lIns="0" bIns="0" rIns="0">
            <a:spAutoFit/>
          </a:bodyPr>
          <a:lstStyle/>
          <a:p>
            <a:pPr algn="l">
              <a:lnSpc>
                <a:spcPts val="4537"/>
              </a:lnSpc>
            </a:pPr>
            <a:r>
              <a:rPr lang="en-US" sz="3240">
                <a:solidFill>
                  <a:srgbClr val="FFFFFF"/>
                </a:solidFill>
                <a:latin typeface="TT Norms Bold"/>
              </a:rPr>
              <a:t>Dyeing: </a:t>
            </a:r>
          </a:p>
          <a:p>
            <a:pPr algn="l">
              <a:lnSpc>
                <a:spcPts val="4537"/>
              </a:lnSpc>
            </a:pPr>
            <a:r>
              <a:rPr lang="en-US" sz="3240">
                <a:solidFill>
                  <a:srgbClr val="FFFFFF"/>
                </a:solidFill>
                <a:latin typeface="TT Norms"/>
              </a:rPr>
              <a:t>Acids or bases can be used to adjust the pH of the dye bath, significantly impacting how the dye interacts with the fabric fibers.</a:t>
            </a:r>
          </a:p>
          <a:p>
            <a:pPr algn="l">
              <a:lnSpc>
                <a:spcPts val="4537"/>
              </a:lnSpc>
            </a:pPr>
          </a:p>
          <a:p>
            <a:pPr algn="l" marL="699718" indent="-349859" lvl="1">
              <a:lnSpc>
                <a:spcPts val="4537"/>
              </a:lnSpc>
              <a:buFont typeface="Arial"/>
              <a:buChar char="•"/>
            </a:pPr>
            <a:r>
              <a:rPr lang="en-US" sz="3240">
                <a:solidFill>
                  <a:srgbClr val="FFFFFF"/>
                </a:solidFill>
                <a:latin typeface="TT Norms Bold"/>
              </a:rPr>
              <a:t>Acidic Dyes: </a:t>
            </a:r>
          </a:p>
        </p:txBody>
      </p:sp>
      <p:sp>
        <p:nvSpPr>
          <p:cNvPr name="TextBox 7" id="7"/>
          <p:cNvSpPr txBox="true"/>
          <p:nvPr/>
        </p:nvSpPr>
        <p:spPr>
          <a:xfrm rot="0">
            <a:off x="1028700" y="8193233"/>
            <a:ext cx="17259300" cy="1017325"/>
          </a:xfrm>
          <a:prstGeom prst="rect">
            <a:avLst/>
          </a:prstGeom>
        </p:spPr>
        <p:txBody>
          <a:bodyPr anchor="t" rtlCol="false" tIns="0" lIns="0" bIns="0" rIns="0">
            <a:spAutoFit/>
          </a:bodyPr>
          <a:lstStyle/>
          <a:p>
            <a:pPr algn="just">
              <a:lnSpc>
                <a:spcPts val="4105"/>
              </a:lnSpc>
            </a:pPr>
            <a:r>
              <a:rPr lang="en-US" sz="2932">
                <a:solidFill>
                  <a:srgbClr val="FFFFFF"/>
                </a:solidFill>
                <a:latin typeface="TT Norms"/>
              </a:rPr>
              <a:t>These dyes work best in a slightly acidic environment (pH 5-6). Adding organic acids like</a:t>
            </a:r>
            <a:r>
              <a:rPr lang="en-US" sz="2932">
                <a:solidFill>
                  <a:srgbClr val="FFFFFF"/>
                </a:solidFill>
                <a:latin typeface="TT Norms"/>
              </a:rPr>
              <a:t> acetic acid can enhance the brightness and colorfastness of the dye on protein fibres like wool or silk.</a:t>
            </a:r>
          </a:p>
        </p:txBody>
      </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DAFiDvripgM</dc:identifier>
  <dcterms:modified xsi:type="dcterms:W3CDTF">2011-08-01T06:04:30Z</dcterms:modified>
  <cp:revision>1</cp:revision>
  <dc:title>Chemistry presentation</dc:title>
</cp:coreProperties>
</file>